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88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9" r:id="rId34"/>
    <p:sldId id="284" r:id="rId35"/>
    <p:sldId id="290" r:id="rId36"/>
    <p:sldId id="285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8.xml"/><Relationship Id="rId16" Type="http://schemas.openxmlformats.org/officeDocument/2006/relationships/slide" Target="../slides/slide26.xml"/><Relationship Id="rId15" Type="http://schemas.openxmlformats.org/officeDocument/2006/relationships/slide" Target="../slides/slide24.xml"/><Relationship Id="rId14" Type="http://schemas.openxmlformats.org/officeDocument/2006/relationships/slide" Target="../slides/slide21.xml"/><Relationship Id="rId13" Type="http://schemas.openxmlformats.org/officeDocument/2006/relationships/slide" Target="../slides/slide20.xml"/><Relationship Id="rId12" Type="http://schemas.openxmlformats.org/officeDocument/2006/relationships/slide" Target="../slides/slide14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571d5a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f1d9f361b&amp;cid=f1d9f361b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e74526884&amp;cid=e74526884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176cea382&amp;cid=176cea382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e65d7c66b&amp;cid=e65d7c66b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a14257bac&amp;cid=a14257bac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f1adcefb3&amp;cid=f1adcefb3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5856c59dd&amp;cid=5856c59dd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0e257a99b&amp;cid=0e257a99b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4fc1ae653&amp;cid=4fc1ae653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91d1b6a38&amp;cid=91d1b6a38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ca199ffa1&amp;cid=ca199ffa1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d355c0108&amp;cid=d355c0108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34795f3b6&amp;cid=34795f3b6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0fca43ca8&amp;cid=0fca43ca8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2de08d083&amp;cid=2de08d083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0571d5a66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0571d5a66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课时评价作业（十七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五代史伶官传序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0571d5a66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41_1#5856c59dd?pid=9b7a1295b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B项，归附/使动用法，使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回归。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2_1#0e257a99b?pid=9b7a1295b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下列对文章内容和艺术特色的理解与分析，不正确的一项是（3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43_1#0e257a99b.bracket?pid=9b7a1295b&amp;color=0,0,0&amp;vpa=25&amp;vtp=1"/>
          <p:cNvSpPr/>
          <p:nvPr/>
        </p:nvSpPr>
        <p:spPr>
          <a:xfrm>
            <a:off x="902366" y="112166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42_2#0e257a99b.choices?pid=9b7a1295b&amp;color=0,0,0&amp;vtp=1&amp;bbb=1&amp;hb=1"/>
          <p:cNvSpPr/>
          <p:nvPr/>
        </p:nvSpPr>
        <p:spPr>
          <a:xfrm>
            <a:off x="612648" y="180601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作者开篇一叹一问，对历史发出深沉感慨，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不仅使论点醒人耳目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而且为全文定下了叹惋的基调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作者运用“抑扬结合”的手法主要是为了表现庄宗的性格特点。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全文语言委婉、气势充沛。疑问句与感叹句、骈句与散句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长句与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，错综有致。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“晋王三矢”的故事广为流传。作者把这则故事用于本文并加上“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，体现了他写史的严谨态度。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44_1#0e257a99b?pid=9b7a1295b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作者运用“抑扬结合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的手法主要是为了论证盛衰之理在于人事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这一论点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0_1#4fc1ae653?pid=9b7a1295b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把下面的句子翻译成现代汉语。（8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81_1#f4698e345?sp=1&amp;pid=4fc1ae653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原庄宗之所以得天下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与其所以失之者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可以知之矣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4" name="QB_4_AN.82_1#f4698e345.blank?pid=4fc1ae653&amp;color=0,0,0&amp;vpa=26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推究后唐庄宗取得天下和失去天下的根本原因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就可以明白这个道理了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。（“原”“与其”“所以”各1分，大意1分）</a:t>
            </a:r>
            <a:endParaRPr lang="en-US" altLang="zh-CN" sz="2800" dirty="0"/>
          </a:p>
        </p:txBody>
      </p:sp>
      <p:sp>
        <p:nvSpPr>
          <p:cNvPr id="5" name="QB_4_BD.83_1#9905c072d?sp=1&amp;pid=4fc1ae653&amp;color=0,0,0&amp;vtp=1&amp;bbb=1&amp;hb=1&amp;hltap=1"/>
          <p:cNvSpPr/>
          <p:nvPr/>
        </p:nvSpPr>
        <p:spPr>
          <a:xfrm>
            <a:off x="612648" y="30664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君臣相顾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不知所归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至于誓天断发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泣下沾襟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何其衰也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QB_4_AN.84_1#9905c072d?sp=1&amp;pid=4fc1ae653&amp;color=0,0,0&amp;vtp=1&amp;bbb=1&amp;hb=1&amp;hla=1"/>
          <p:cNvSpPr/>
          <p:nvPr/>
        </p:nvSpPr>
        <p:spPr>
          <a:xfrm>
            <a:off x="612648" y="36938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君臣相对而视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，不知道要到哪里去，到了对天发誓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割下头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发的时候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，大家的泪水沾湿了衣襟，又是多么衰败啊!（“顾”“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何其”各1分，大意1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9_1#91d1b6a38?pid=9b7a1295b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50_1#fbb708912?pid=91d1b6a38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针对班上学生不把学习上的微小失误放在心上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又沉迷于电子产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品的现象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，李老师引用欧阳修《五代史伶官传序》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作为班会主题来劝勉同学。</a:t>
            </a:r>
            <a:endParaRPr lang="en-US" altLang="zh-CN" sz="2800" dirty="0"/>
          </a:p>
        </p:txBody>
      </p:sp>
      <p:sp>
        <p:nvSpPr>
          <p:cNvPr id="4" name="QB_4_AN.51_1#fbb708912.blank?pid=91d1b6a38&amp;color=0,0,0&amp;vpa=27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夫祸患常积于忽微</a:t>
            </a:r>
            <a:endParaRPr lang="en-US" altLang="zh-CN" sz="2800" dirty="0"/>
          </a:p>
        </p:txBody>
      </p:sp>
      <p:sp>
        <p:nvSpPr>
          <p:cNvPr id="5" name="QB_4_AN.52_1#fbb708912.blank?pid=91d1b6a38&amp;color=0,0,0&amp;vpa=28&amp;vtp=1&amp;bbb=1"/>
          <p:cNvSpPr/>
          <p:nvPr/>
        </p:nvSpPr>
        <p:spPr>
          <a:xfrm>
            <a:off x="2223167" y="235015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而智勇多困于所溺</a:t>
            </a:r>
            <a:endParaRPr lang="en-US" altLang="zh-CN" sz="2800" dirty="0"/>
          </a:p>
        </p:txBody>
      </p:sp>
      <p:sp>
        <p:nvSpPr>
          <p:cNvPr id="6" name="QB_4_BD.53_1#b516c354c?pid=91d1b6a38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《尚书》作为中华优秀文化典籍，常常被古代文人引用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如欧阳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《五代史伶官传序》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中引用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”揭示了人不应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该骄傲自满而应该谦虚谨慎的道理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4_AN.54_1#b516c354c.blank?pid=91d1b6a38&amp;color=0,0,0&amp;vpa=29&amp;vtp=1&amp;bbb=1"/>
          <p:cNvSpPr/>
          <p:nvPr/>
        </p:nvSpPr>
        <p:spPr>
          <a:xfrm>
            <a:off x="5758530" y="3683651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满招损</a:t>
            </a:r>
            <a:endParaRPr lang="en-US" altLang="zh-CN" sz="2800" dirty="0"/>
          </a:p>
        </p:txBody>
      </p:sp>
      <p:sp>
        <p:nvSpPr>
          <p:cNvPr id="8" name="QB_4_AN.55_1#b516c354c.blank?pid=91d1b6a38&amp;color=0,0,0&amp;vpa=30&amp;vtp=1&amp;bbb=1"/>
          <p:cNvSpPr/>
          <p:nvPr/>
        </p:nvSpPr>
        <p:spPr>
          <a:xfrm>
            <a:off x="7536530" y="3683651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谦得益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6_1#d71ea3d2e?pid=91d1b6a38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誓师大会上，高老师使用《五代史伶官传序》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”强调了人的作为和成功的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，告诉学生谋事在人。</a:t>
            </a:r>
            <a:endParaRPr lang="en-US" altLang="zh-CN" sz="2800" dirty="0"/>
          </a:p>
        </p:txBody>
      </p:sp>
      <p:sp>
        <p:nvSpPr>
          <p:cNvPr id="3" name="QB_4_AN.57_1#d71ea3d2e.blank?pid=91d1b6a38&amp;color=0,0,0&amp;vpa=31&amp;vtp=1&amp;bbb=1"/>
          <p:cNvSpPr/>
          <p:nvPr/>
        </p:nvSpPr>
        <p:spPr>
          <a:xfrm>
            <a:off x="9136730" y="4358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虽曰天命</a:t>
            </a:r>
            <a:endParaRPr lang="en-US" altLang="zh-CN" sz="2800" dirty="0"/>
          </a:p>
        </p:txBody>
      </p:sp>
      <p:sp>
        <p:nvSpPr>
          <p:cNvPr id="4" name="QB_4_AN.58_1#d71ea3d2e.blank?pid=91d1b6a38&amp;color=0,0,0&amp;vpa=32&amp;vtp=1&amp;bbb=1"/>
          <p:cNvSpPr/>
          <p:nvPr/>
        </p:nvSpPr>
        <p:spPr>
          <a:xfrm>
            <a:off x="610267" y="1083564"/>
            <a:ext cx="65087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岂非人事哉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7adfdbb2?pid=0571d5a66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9_1#77473571c?pid=27adfdbb2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四川绵阳一诊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后唐庄宗有二臣焉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李嗣源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嗣源挟震主之威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兵之权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执之而不释也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庄宗无以夺之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而稍忌其逼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崇韬有大功于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忠而可倚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而嗣源之所畏者也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庄宗苟能挟所可倚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而制所可忌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则嗣源虽怀不自安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而有顾惮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非敢辄发也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庄宗知其所忌而不知其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故崇韬以忠见疏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谗疾日急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使其营自救之计乃求将其征蜀之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59_1#77473571c?pid=27adfdbb2&amp;color=0,0,0&amp;vtp=1&amp;bbb=1&amp;hb=1&amp;zzd= 6"/>
          <p:cNvSpPr/>
          <p:nvPr/>
        </p:nvSpPr>
        <p:spPr>
          <a:xfrm>
            <a:off x="53942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59_1#77473571c?pid=27adfdbb2&amp;color=0,0,0&amp;vtp=1&amp;bbb=1&amp;hb=1&amp;zzd= 6"/>
          <p:cNvSpPr/>
          <p:nvPr/>
        </p:nvSpPr>
        <p:spPr>
          <a:xfrm>
            <a:off x="57498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9_1#77473571c?pid=27adfdbb2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兵庄宗归国中之师属之而西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崇韬捷奏才上而以谗死矣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庄宗知得蜀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足以资其盛强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而不知崇韬之死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已去嗣源之畏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故邺下之变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嗣源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以一旅之众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迁大器易若反掌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使崇韬之不死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虽嗣源之强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亦何以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御之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嗟乎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人臣之祸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起于操权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而速祸之权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莫重于制兵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谋避祸自全而方求执其兵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此于抱薪救火者何异也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摘编自《何博士备论·郭崇韬论》）</a:t>
            </a:r>
            <a:endParaRPr lang="en-US" altLang="zh-CN" sz="2800" dirty="0"/>
          </a:p>
        </p:txBody>
      </p:sp>
      <p:sp>
        <p:nvSpPr>
          <p:cNvPr id="3" name="QM_3_BD.59_1#77473571c?pid=27adfdbb2&amp;color=0,0,0&amp;vtp=1&amp;bbb=1&amp;hb=1&amp;zzd= 3"/>
          <p:cNvSpPr/>
          <p:nvPr/>
        </p:nvSpPr>
        <p:spPr>
          <a:xfrm>
            <a:off x="32606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9_1#77473571c?pid=27adfdbb2&amp;color=0,0,0&amp;vtp=1&amp;bbb=1&amp;hb=1&amp;zzd= 3"/>
          <p:cNvSpPr/>
          <p:nvPr/>
        </p:nvSpPr>
        <p:spPr>
          <a:xfrm>
            <a:off x="36162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9_2#77473571c?pid=27adfdbb2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后唐庄宗初得天下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欲立爱姬刘氏为后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庄宗虽出夷狄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又承天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下大乱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然顾典礼人情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亦难其事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群臣虽往往阿谀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亡学术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无敢当其议者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豆卢革为相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郭崇韬为枢密使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崇韬功高迹危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自安计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而革庸懦无所为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惟谄崇韬以自安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因相与上章言刘氏当立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刘氏既立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黩货蠹政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残贼忠良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天下遂大乱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呜呼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革不足言矣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崇韬佐命大臣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其请立刘氏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非有他心也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不过谓天子所宠昵而自结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然唐之亡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实由刘氏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是亡唐者崇韬也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后唐之先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皆有勋劳于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晋王克用百战以建王业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庄宗因之遂有天下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而崇韬顾区区之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引刘氏以覆其社稷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摘编自陆游《书〈郭崇韬传〉后》）</a:t>
            </a:r>
            <a:endParaRPr lang="en-US" altLang="zh-CN" sz="2800" dirty="0"/>
          </a:p>
        </p:txBody>
      </p:sp>
      <p:sp>
        <p:nvSpPr>
          <p:cNvPr id="3" name="QM_3_BD.59_2#77473571c?pid=27adfdbb2&amp;color=0,0,0&amp;vtp=1&amp;bt=1&amp;bbb=1&amp;hb=1&amp;zzd= 4"/>
          <p:cNvSpPr/>
          <p:nvPr/>
        </p:nvSpPr>
        <p:spPr>
          <a:xfrm>
            <a:off x="5038630" y="2042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9_2#77473571c?pid=27adfdbb2&amp;color=0,0,0&amp;vtp=1&amp;bt=1&amp;bbb=1&amp;hb=1&amp;zzd= 10"/>
          <p:cNvSpPr/>
          <p:nvPr/>
        </p:nvSpPr>
        <p:spPr>
          <a:xfrm>
            <a:off x="10372630" y="5167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59_2#77473571c?pid=27adfdbb2&amp;color=0,0,0&amp;vtp=1&amp;bt=1&amp;bbb=1&amp;hb=1&amp;zzd= 10"/>
          <p:cNvSpPr/>
          <p:nvPr/>
        </p:nvSpPr>
        <p:spPr>
          <a:xfrm>
            <a:off x="10728230" y="5167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9_3#77473571c?pid=27adfdbb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权兼内外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素与宦者不合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时蜀兵寇边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帝遣崇韬与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皇子继岌领兵征之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得胜将归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宦者嫉其能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欲害之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私告皇后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endParaRPr lang="en-US" altLang="zh-CN" sz="2800" b="0" i="0" baseline="300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郭崇韬恃功在外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将谋反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皇后以书与子继岌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命杀之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竟死于军中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摘编自《鉴略妥注》）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皇后，即材料二中提到的“刘氏”。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b7a1295b?pid=0571d5a66&amp;color=0,173,163&amp;vtp=1&amp;bt=1&amp;bbb=1"/>
          <p:cNvSpPr/>
          <p:nvPr/>
        </p:nvSpPr>
        <p:spPr>
          <a:xfrm>
            <a:off x="612648" y="466345"/>
            <a:ext cx="10963656" cy="72174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f1d9f361b?sp=1&amp;pid=9b7a1295b&amp;color=0,0,0&amp;vtp=1&amp;bbb=1&amp;hb=1"/>
          <p:cNvSpPr/>
          <p:nvPr/>
        </p:nvSpPr>
        <p:spPr>
          <a:xfrm>
            <a:off x="612648" y="1162003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方其系燕父子以组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梁君臣之首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入于太庙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还矢先王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而告以成功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其意气之盛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可谓壮哉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天下已定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一夫夜呼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乱者四应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未及见贼而士卒离散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君臣相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不知所归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天断发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泣下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岂得之难而失之易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抑本其成败之迹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而皆自于人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)？《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满招损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谦得益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可以兴国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可以亡身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自然之理也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f1d9f361b.bracket?pid=9b7a1295b&amp;color=0,0,0&amp;vpa=1&amp;vtp=1"/>
          <p:cNvSpPr/>
          <p:nvPr/>
        </p:nvSpPr>
        <p:spPr>
          <a:xfrm>
            <a:off x="5017166" y="1800432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函</a:t>
            </a:r>
            <a:endParaRPr lang="en-US" altLang="zh-CN" sz="2800" dirty="0"/>
          </a:p>
        </p:txBody>
      </p:sp>
      <p:sp>
        <p:nvSpPr>
          <p:cNvPr id="5" name="QB_3_AN.3_1#f1d9f361b.bracket?pid=9b7a1295b&amp;color=0,0,0&amp;vpa=2&amp;vtp=1&amp;bbb=1"/>
          <p:cNvSpPr/>
          <p:nvPr/>
        </p:nvSpPr>
        <p:spPr>
          <a:xfrm>
            <a:off x="7861967" y="2435432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雠已</a:t>
            </a:r>
            <a:endParaRPr lang="en-US" altLang="zh-CN" sz="2800" dirty="0"/>
          </a:p>
        </p:txBody>
      </p:sp>
      <p:sp>
        <p:nvSpPr>
          <p:cNvPr id="6" name="QB_3_AN.4_1#f1d9f361b.bracket?pid=9b7a1295b&amp;color=0,0,0&amp;vpa=3&amp;vtp=1&amp;bbb=1"/>
          <p:cNvSpPr/>
          <p:nvPr/>
        </p:nvSpPr>
        <p:spPr>
          <a:xfrm>
            <a:off x="4661566" y="3070432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仓皇</a:t>
            </a:r>
            <a:endParaRPr lang="en-US" altLang="zh-CN" sz="2800" dirty="0"/>
          </a:p>
        </p:txBody>
      </p:sp>
      <p:sp>
        <p:nvSpPr>
          <p:cNvPr id="7" name="QB_3_AN.5_1#f1d9f361b.bracket?pid=9b7a1295b&amp;color=0,0,0&amp;vpa=4&amp;vtp=1"/>
          <p:cNvSpPr/>
          <p:nvPr/>
        </p:nvSpPr>
        <p:spPr>
          <a:xfrm>
            <a:off x="4305966" y="3705432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誓</a:t>
            </a:r>
            <a:endParaRPr lang="en-US" altLang="zh-CN" sz="2800" dirty="0"/>
          </a:p>
        </p:txBody>
      </p:sp>
      <p:sp>
        <p:nvSpPr>
          <p:cNvPr id="8" name="QB_3_AN.6_1#f1d9f361b.bracket?pid=9b7a1295b&amp;color=0,0,0&amp;vpa=5&amp;vtp=1&amp;bbb=1"/>
          <p:cNvSpPr/>
          <p:nvPr/>
        </p:nvSpPr>
        <p:spPr>
          <a:xfrm>
            <a:off x="7749255" y="3705432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沾襟</a:t>
            </a:r>
            <a:endParaRPr lang="en-US" altLang="zh-CN" sz="2800" dirty="0"/>
          </a:p>
        </p:txBody>
      </p:sp>
      <p:sp>
        <p:nvSpPr>
          <p:cNvPr id="9" name="QB_3_AN.7_1#f1d9f361b.bracket?pid=9b7a1295b&amp;color=0,0,0&amp;vpa=6&amp;vtp=1"/>
          <p:cNvSpPr/>
          <p:nvPr/>
        </p:nvSpPr>
        <p:spPr>
          <a:xfrm>
            <a:off x="10484517" y="3705432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</a:t>
            </a:r>
            <a:endParaRPr lang="en-US" altLang="zh-CN" sz="2800" dirty="0"/>
          </a:p>
        </p:txBody>
      </p:sp>
      <p:sp>
        <p:nvSpPr>
          <p:cNvPr id="10" name="QB_3_AN.8_1#f1d9f361b.bracket?pid=9b7a1295b&amp;color=0,0,0&amp;vpa=7&amp;vtp=1"/>
          <p:cNvSpPr/>
          <p:nvPr/>
        </p:nvSpPr>
        <p:spPr>
          <a:xfrm>
            <a:off x="4661566" y="4340432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欤</a:t>
            </a:r>
            <a:endParaRPr lang="en-US" altLang="zh-CN" sz="2800" dirty="0"/>
          </a:p>
        </p:txBody>
      </p:sp>
      <p:sp>
        <p:nvSpPr>
          <p:cNvPr id="11" name="QB_3_AN.9_1#f1d9f361b.bracket?pid=9b7a1295b&amp;color=0,0,0&amp;vpa=8&amp;vtp=1"/>
          <p:cNvSpPr/>
          <p:nvPr/>
        </p:nvSpPr>
        <p:spPr>
          <a:xfrm>
            <a:off x="749966" y="4975432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欤</a:t>
            </a:r>
            <a:endParaRPr lang="en-US" altLang="zh-CN" sz="2800" dirty="0"/>
          </a:p>
        </p:txBody>
      </p:sp>
      <p:sp>
        <p:nvSpPr>
          <p:cNvPr id="12" name="QB_3_AN.10_1#f1d9f361b.bracket?pid=9b7a1295b&amp;color=0,0,0&amp;vpa=9&amp;vtp=1&amp;bbb=1"/>
          <p:cNvSpPr/>
          <p:nvPr/>
        </p:nvSpPr>
        <p:spPr>
          <a:xfrm>
            <a:off x="7352380" y="4975432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忧劳</a:t>
            </a:r>
            <a:endParaRPr lang="en-US" altLang="zh-CN" sz="2800" dirty="0"/>
          </a:p>
        </p:txBody>
      </p:sp>
      <p:sp>
        <p:nvSpPr>
          <p:cNvPr id="13" name="QB_3_AN.11_1#f1d9f361b.bracket?pid=9b7a1295b&amp;color=0,0,0&amp;vpa=10&amp;vtp=1&amp;bbb=1"/>
          <p:cNvSpPr/>
          <p:nvPr/>
        </p:nvSpPr>
        <p:spPr>
          <a:xfrm>
            <a:off x="749966" y="5610432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逸豫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0_1#ca199ffa1?sp=1&amp;pid=77473571c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使其营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A自救之计B乃求将C其征D蜀之兵E庄宗归F国中G之师H属之I而西</a:t>
            </a:r>
            <a:endParaRPr lang="en-US" altLang="zh-CN" sz="2800" spc="-100" dirty="0"/>
          </a:p>
        </p:txBody>
      </p:sp>
      <p:sp>
        <p:nvSpPr>
          <p:cNvPr id="3" name="QB_4_AN.61_1#ca199ffa1.blank?pid=77473571c&amp;color=0,0,0&amp;vpa=33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BEH（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答对一处给1分，超过三处不给分）</a:t>
            </a:r>
            <a:endParaRPr lang="en-US" altLang="zh-CN" sz="2800" dirty="0"/>
          </a:p>
        </p:txBody>
      </p:sp>
      <p:sp>
        <p:nvSpPr>
          <p:cNvPr id="4" name="QB_4_AS.62_1#ca199ffa1?pid=77473571c&amp;color=0,0,0&amp;vtp=1&amp;bbb=1&amp;hb=1"/>
          <p:cNvSpPr/>
          <p:nvPr/>
        </p:nvSpPr>
        <p:spPr>
          <a:xfrm>
            <a:off x="612648" y="24410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“营”是谓语，“自救之计”是宾语，故在B处断开。“将”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是谓语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征蜀之兵”是宾语，故在E处断开。“庄宗”是主语，“归”是谓语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”是宾语，故在H处断开。</a:t>
            </a:r>
            <a:endParaRPr lang="en-US" altLang="zh-CN" sz="2800" dirty="0"/>
          </a:p>
        </p:txBody>
      </p:sp>
      <p:sp>
        <p:nvSpPr>
          <p:cNvPr id="5" name="QB_4_BD.60_1#ca199ffa1?sp=1&amp;pid=77473571c&amp;color=0,0,0&amp;vtp=1&amp;bt=1&amp;bbb=1&amp;hb=1&amp;ib=1"/>
          <p:cNvSpPr/>
          <p:nvPr/>
        </p:nvSpPr>
        <p:spPr>
          <a:xfrm>
            <a:off x="1679448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60_1#ca199ffa1?sp=1&amp;pid=77473571c&amp;color=0,0,0&amp;vtp=1&amp;bt=1&amp;bbb=1&amp;hb=1&amp;ib=1"/>
          <p:cNvSpPr/>
          <p:nvPr/>
        </p:nvSpPr>
        <p:spPr>
          <a:xfrm>
            <a:off x="3295523" y="1812544"/>
            <a:ext cx="2239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60_1#ca199ffa1?sp=1&amp;pid=77473571c&amp;color=0,0,0&amp;vtp=1&amp;bt=1&amp;bbb=1&amp;hb=1&amp;ib=1"/>
          <p:cNvSpPr/>
          <p:nvPr/>
        </p:nvSpPr>
        <p:spPr>
          <a:xfrm>
            <a:off x="4548061" y="1812544"/>
            <a:ext cx="2239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60_1#ca199ffa1?sp=1&amp;pid=77473571c&amp;color=0,0,0&amp;vtp=1&amp;bt=1&amp;bbb=1&amp;hb=1&amp;ib=1"/>
          <p:cNvSpPr/>
          <p:nvPr/>
        </p:nvSpPr>
        <p:spPr>
          <a:xfrm>
            <a:off x="5457698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60_1#ca199ffa1?sp=1&amp;pid=77473571c&amp;color=0,0,0&amp;vtp=1&amp;bt=1&amp;bbb=1&amp;hb=1&amp;ib=1"/>
          <p:cNvSpPr/>
          <p:nvPr/>
        </p:nvSpPr>
        <p:spPr>
          <a:xfrm>
            <a:off x="6730873" y="1812544"/>
            <a:ext cx="2048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60_1#ca199ffa1?sp=1&amp;pid=77473571c&amp;color=0,0,0&amp;vtp=1&amp;bt=1&amp;bbb=1&amp;hb=1&amp;ib=1"/>
          <p:cNvSpPr/>
          <p:nvPr/>
        </p:nvSpPr>
        <p:spPr>
          <a:xfrm>
            <a:off x="7964361" y="1812544"/>
            <a:ext cx="1858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60_1#ca199ffa1?sp=1&amp;pid=77473571c&amp;color=0,0,0&amp;vtp=1&amp;bt=1&amp;bbb=1&amp;hb=1&amp;ib=1"/>
          <p:cNvSpPr/>
          <p:nvPr/>
        </p:nvSpPr>
        <p:spPr>
          <a:xfrm>
            <a:off x="8835898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60_1#ca199ffa1?sp=1&amp;pid=77473571c&amp;color=0,0,0&amp;vtp=1&amp;bt=1&amp;bbb=1&amp;hb=1&amp;ib=1"/>
          <p:cNvSpPr/>
          <p:nvPr/>
        </p:nvSpPr>
        <p:spPr>
          <a:xfrm>
            <a:off x="9766173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60_1#ca199ffa1?sp=1&amp;pid=77473571c&amp;color=0,0,0&amp;vtp=1&amp;bt=1&amp;bbb=1&amp;hb=1&amp;ib=1"/>
          <p:cNvSpPr/>
          <p:nvPr/>
        </p:nvSpPr>
        <p:spPr>
          <a:xfrm>
            <a:off x="10696448" y="1812544"/>
            <a:ext cx="106426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3_1#d355c0108?pid=77473571c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4_1#d355c0108.bracket?pid=77473571c&amp;color=0,0,0&amp;vpa=34&amp;vtp=1"/>
          <p:cNvSpPr/>
          <p:nvPr/>
        </p:nvSpPr>
        <p:spPr>
          <a:xfrm>
            <a:off x="8896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63_2#d355c0108.choices?pid=77473571c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无以，指没有什么可以用来，与《齐桓晋文之事》“无以，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则王乎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“无以”意思不同。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大器，指帝位，与《谏太宗十思疏》“人君当神器之重”中的“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5_1#d355c0108.choices?pid=77473571c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“亦难其事”的“难”和《师说》“耻学于师”中的“耻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在句子中都活用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为动词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区区，指小，少，形容微不足道，与《答司马谏议书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不任区区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向往之至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”中的“区区”意思不同。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6_1#d355c0108?pid=77473571c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A项，“意思不同”错误，二者意思相同。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7_1#34795f3b6?pid=77473571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8_1#34795f3b6.bracket?pid=77473571c&amp;color=0,0,0&amp;vpa=35&amp;vtp=1"/>
          <p:cNvSpPr/>
          <p:nvPr/>
        </p:nvSpPr>
        <p:spPr>
          <a:xfrm>
            <a:off x="9690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67_2#34795f3b6.choices?pid=77473571c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作为当时的权臣，李嗣源拥有极高的威望，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而且紧握兵权不肯放手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这逐渐引起庄宗的不满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郭崇韬对国家非常忠诚，并且军事才能突出，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如能得到庄宗的信任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将有助于后唐政权的稳定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庄宗欲立刘氏为后，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但是很多在平日阿谀奉承之人都不敢迎合庄宗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其原因之一是此举不合礼制人情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豆卢革平庸无能，只有通过讨好郭崇韬来保全自己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因而明知刘氏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贪婪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，仍迎合了郭崇韬的做法。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9_1#34795f3b6?pid=77473571c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D项，“因而明知刘氏贪婪”于文无据。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0_1#0fca43ca8?pid=77473571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1_1#ce3bdb487?sp=1&amp;pid=0fca43ca8&amp;color=0,0,0&amp;vtp=1&amp;bbb=1&amp;hb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崇韬谋避祸自全而方求执其兵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此于抱薪救火者何异也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2800" dirty="0"/>
          </a:p>
        </p:txBody>
      </p:sp>
      <p:sp>
        <p:nvSpPr>
          <p:cNvPr id="4" name="QB_5_AN.72_1#ce3bdb487.blank?pid=0fca43ca8&amp;color=0,0,0&amp;vpa=36&amp;vtp=1&amp;bbb=1&amp;hb=1"/>
          <p:cNvSpPr/>
          <p:nvPr/>
        </p:nvSpPr>
        <p:spPr>
          <a:xfrm>
            <a:off x="612648" y="1702451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郭崇韬谋划躲避灾祸来保全自己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，却正在索取掌握兵权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这和抱着柴草去救火有什么不同呢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?（“自全”“执”“于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何异也”各1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  <p:sp>
        <p:nvSpPr>
          <p:cNvPr id="5" name="QB_5_AS.73_1#ce3bdb487?pid=0fca43ca8&amp;color=0,0,0&amp;vtp=1&amp;bbb=1&amp;hb=1"/>
          <p:cNvSpPr/>
          <p:nvPr/>
        </p:nvSpPr>
        <p:spPr>
          <a:xfrm>
            <a:off x="612648" y="3701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“自全”，保全自己；“执”，掌握；“于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何异也”，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固定句式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有什么不同呢。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c8faad93e?sp=1&amp;pid=0fca43ca8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晋王克用百战以建王业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庄宗因之遂有天下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3" name="QB_5_AN.75_1#c8faad93e.blank?pid=0fca43ca8&amp;color=0,0,0&amp;vpa=37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晋王李克用身经百战来建立功业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庄宗依靠他打下的基础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，于是拥有了天下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。（“以”“因”“遂”各1分，大意1分）</a:t>
            </a:r>
            <a:endParaRPr lang="en-US" altLang="zh-CN" sz="2800" dirty="0"/>
          </a:p>
        </p:txBody>
      </p:sp>
      <p:sp>
        <p:nvSpPr>
          <p:cNvPr id="4" name="QB_5_AS.76_1#c8faad93e?pid=0fca43ca8&amp;color=0,0,0&amp;vtp=1&amp;bbb=1"/>
          <p:cNvSpPr/>
          <p:nvPr/>
        </p:nvSpPr>
        <p:spPr>
          <a:xfrm>
            <a:off x="612648" y="245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“以”，来；“因”，依靠；“遂”，于是。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0_1#2de08d083?sp=1&amp;pid=77473571c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史料互证是历史研究中的一种重要方法，通过将不同来源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质的史料相互比对与印证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，能更准确地评判历史事件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请结合三则材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，综合分析郭崇韬身亡的原因。（3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81_1#2de08d083?sp=1&amp;pid=77473571c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郭崇韬自身位高权重，引起了他人的嫉妒。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庄宗对他产生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了猜忌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，想要夺取他的兵权。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郭崇韬在处理事务时可能得罪了一些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，导致他们在庄宗面前进谗言。④当时的政治环境复杂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权力斗争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，郭崇韬成了权力斗争的牺牲品。（一点1分，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答出三点即可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8_1#2de08d083?pid=77473571c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首先，在三则材料中筛选出有关“郭崇韬身亡的原因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的对应信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；然后，对筛选出的信息进行分析解读；最后，总结其身亡的原因。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f1d9f361b?sp=1&amp;pid=9b7a1295b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故方其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举天下之豪杰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莫能与之争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及其衰也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困之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而身死国灭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为天下笑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常积于忽微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而智勇多困于所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伶人也哉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B_3_AN.12_1#f1d9f361b.bracket?pid=9b7a1295b&amp;color=0,0,0&amp;vpa=11&amp;vtp=1"/>
          <p:cNvSpPr/>
          <p:nvPr/>
        </p:nvSpPr>
        <p:spPr>
          <a:xfrm>
            <a:off x="2955004" y="475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</a:t>
            </a:r>
            <a:endParaRPr lang="en-US" altLang="zh-CN" sz="2800" dirty="0"/>
          </a:p>
        </p:txBody>
      </p:sp>
      <p:sp>
        <p:nvSpPr>
          <p:cNvPr id="4" name="QB_3_AN.13_1#f1d9f361b.bracket?pid=9b7a1295b&amp;color=0,0,0&amp;vpa=12&amp;vtp=1&amp;bbb=1"/>
          <p:cNvSpPr/>
          <p:nvPr/>
        </p:nvSpPr>
        <p:spPr>
          <a:xfrm>
            <a:off x="1532604" y="11233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伶人</a:t>
            </a:r>
            <a:endParaRPr lang="en-US" altLang="zh-CN" sz="2800" dirty="0"/>
          </a:p>
        </p:txBody>
      </p:sp>
      <p:sp>
        <p:nvSpPr>
          <p:cNvPr id="5" name="QB_3_AN.14_1#f1d9f361b.bracket?pid=9b7a1295b&amp;color=0,0,0&amp;vpa=13&amp;vtp=1&amp;bbb=1"/>
          <p:cNvSpPr/>
          <p:nvPr/>
        </p:nvSpPr>
        <p:spPr>
          <a:xfrm>
            <a:off x="8606505" y="11233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祸患</a:t>
            </a:r>
            <a:endParaRPr lang="en-US" altLang="zh-CN" sz="2800" dirty="0"/>
          </a:p>
        </p:txBody>
      </p:sp>
      <p:sp>
        <p:nvSpPr>
          <p:cNvPr id="6" name="QB_3_AN.15_1#f1d9f361b.bracket?pid=9b7a1295b&amp;color=0,0,0&amp;vpa=14&amp;vtp=1"/>
          <p:cNvSpPr/>
          <p:nvPr/>
        </p:nvSpPr>
        <p:spPr>
          <a:xfrm>
            <a:off x="3666205" y="17710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溺</a:t>
            </a:r>
            <a:endParaRPr lang="en-US" altLang="zh-CN" sz="2800" dirty="0"/>
          </a:p>
        </p:txBody>
      </p:sp>
      <p:sp>
        <p:nvSpPr>
          <p:cNvPr id="7" name="QB_3_AN.16_1#f1d9f361b.bracket?pid=9b7a1295b&amp;color=0,0,0&amp;vpa=15&amp;vtp=1&amp;bbb=1"/>
          <p:cNvSpPr/>
          <p:nvPr/>
        </p:nvSpPr>
        <p:spPr>
          <a:xfrm>
            <a:off x="5771230" y="1771020"/>
            <a:ext cx="5437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独（答错一处扣1分，扣完为止）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8_2#2de08d083?pid=77473571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后唐庄宗有两位大臣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：李嗣源和郭崇韬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李嗣源凭借震慑君主的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，掌握了国家军队的权力，掌握权力而不放手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庄宗没有什么可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以用来夺取他的权力的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，于是逐渐忌惮他的威逼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郭崇韬对国家有大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，忠诚并且可以依靠，还是李嗣源畏惧的人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庄宗如果能够凭借可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以依靠的人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，来控制忌惮的人，那么李嗣源即使心中不安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也会有所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，不敢轻易发动叛乱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庄宗知道自己忌惮的人却不知道自己可以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8_2#2de08d083?pid=77473571c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依靠的人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，所以郭崇韬因为忠诚而被疏远，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谗言和嫉恨日益急迫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b="0" i="0" u="wavy" kern="0" spc="-99900" smtClean="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这）迫使郭崇韬谋划自救的办法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于是他请求率领他征伐蜀地的军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队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，庄宗把国内的军队交给他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让他西征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。郭崇韬捷报刚刚呈上就因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为谗言而死了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。庄宗知道得到蜀地足以资助自己的强盛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却不知道郭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崇韬的死已经去除了李嗣源的畏惧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。所以邺下之变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李嗣源凭借一旅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的兵力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，夺取帝位易如反掌。假使郭崇韬不死，即使李嗣源强大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拿什么来抵御他呢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？唉！臣子的灾祸，起源于掌握权力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而加速灾祸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的权力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，没有比掌握兵权更重要的了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郭崇韬谋划躲避灾祸来保全自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，却正在索取掌握兵权，这和抱着柴草去救火有什么不同呢？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8_3#2de08d083?pid=77473571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后唐庄宗刚得到天下的时候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，想要立宠爱的姬妾刘氏为皇后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宗虽然出身夷狄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，又承接天下大乱，然而顾及典礼人情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也觉得这件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事很难办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。群臣虽然常常阿谀奉承，没有学问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然而也没有敢迎合他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的提议的人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。豆卢革担任宰相，郭崇韬担任枢密使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郭崇韬功劳高而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处境危险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，想着为自己谋求安稳的办法；而豆卢革平庸懦弱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无所作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，只有通过谄媚郭崇韬来保全自己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于是他们一起上奏说刘氏应当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被立为皇后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。刘氏被立为皇后之后，贪污财物败坏政事，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残害忠良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8_3#2de08d083?pid=77473571c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于是天下大乱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。唉！豆卢革不值得说，郭崇韬是辅佐帝王的大臣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请求立刘氏为皇后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，没有别的心思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不过说天子宠爱的人自己就去结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交罢了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。然而后唐的灭亡，实际上是由刘氏引起的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灭亡后唐的人是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。后唐的先辈，都对皇室有功劳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晋王李克用身经百战来建立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功业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，庄宗依靠他打下的基础，于是拥有了天下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而郭崇韬却因为小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小的私心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，引荐刘氏而颠覆了国家。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8_4#2de08d083?pid=77473571c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郭崇韬）权力兼管朝廷内外，一向与宦官不合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当时蜀地的军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队劫掠边境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，皇帝派遣郭崇韬和皇子李继岌率领军队征伐他们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将要回来的时候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，宦官嫉妒他的才能，想要谋害他，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私下告诉皇后说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郭崇韬在外面依仗功劳，将要谋反。”皇后写信给儿子李继岌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他杀死郭崇韬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，郭崇韬不能辩解，最终死在军中。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7_1#e74526884?pid=9b7a1295b&amp;color=0,0,0&amp;vtp=1&amp;bt=1&amp;bbb=1"/>
          <p:cNvSpPr/>
          <p:nvPr/>
        </p:nvSpPr>
        <p:spPr>
          <a:xfrm>
            <a:off x="612648" y="466343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下列句子中,加点词语的古今词义相同的一项是（3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8_1#e74526884.bracket?pid=9b7a1295b&amp;color=0,0,0&amp;vpa=16&amp;vtp=1"/>
          <p:cNvSpPr/>
          <p:nvPr/>
        </p:nvSpPr>
        <p:spPr>
          <a:xfrm>
            <a:off x="9779667" y="466343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7_2#e74526884.choices?pid=9b7a1295b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其后用兵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则遣从事以一少牢告庙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虽曰天命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岂非人事哉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原庄宗之所以得天下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负而前驱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及凯旋而纳之</a:t>
            </a:r>
            <a:endParaRPr lang="en-US" altLang="zh-CN" sz="2800" dirty="0"/>
          </a:p>
        </p:txBody>
      </p:sp>
      <p:sp>
        <p:nvSpPr>
          <p:cNvPr id="5" name="QC_3_AS.19_1#e74526884?pid=9b7a1295b&amp;color=0,0,0&amp;vtp=1&amp;bbb=1&amp;hb=1"/>
          <p:cNvSpPr/>
          <p:nvPr/>
        </p:nvSpPr>
        <p:spPr>
          <a:xfrm>
            <a:off x="612648" y="37007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D项，“凯旋”古今词义相同，指战胜归来。A项，“从事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指官名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，这里泛指一般属官；今义指做，投身到（事业中去）。B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人事”，古义指人的作为；今义指人的离合、境遇、存亡等情况。C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原”，古义指推其根本；今义指最初的，开始的。</a:t>
            </a:r>
            <a:endParaRPr lang="en-US" altLang="zh-CN" sz="2800" dirty="0"/>
          </a:p>
        </p:txBody>
      </p:sp>
      <p:sp>
        <p:nvSpPr>
          <p:cNvPr id="6" name="QC_3_BD.17_2#e74526884.choices?pid=9b7a1295b&amp;color=0,0,0&amp;vtp=1&amp;bbb=1&amp;zzd= 1"/>
          <p:cNvSpPr/>
          <p:nvPr/>
        </p:nvSpPr>
        <p:spPr>
          <a:xfrm>
            <a:off x="35178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7_2#e74526884.choices?pid=9b7a1295b&amp;color=0,0,0&amp;vtp=1&amp;bbb=1&amp;zzd= 1"/>
          <p:cNvSpPr/>
          <p:nvPr/>
        </p:nvSpPr>
        <p:spPr>
          <a:xfrm>
            <a:off x="38734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7_2#e74526884.choices?pid=9b7a1295b&amp;color=0,0,0&amp;vtp=1&amp;bbb=1&amp;zzd= 3"/>
          <p:cNvSpPr/>
          <p:nvPr/>
        </p:nvSpPr>
        <p:spPr>
          <a:xfrm>
            <a:off x="34971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7_2#e74526884.choices?pid=9b7a1295b&amp;color=0,0,0&amp;vtp=1&amp;bbb=1&amp;zzd= 3"/>
          <p:cNvSpPr/>
          <p:nvPr/>
        </p:nvSpPr>
        <p:spPr>
          <a:xfrm>
            <a:off x="38527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7_2#e74526884.choices?pid=9b7a1295b&amp;color=0,0,0&amp;vtp=1&amp;bbb=1&amp;zzd= 5"/>
          <p:cNvSpPr/>
          <p:nvPr/>
        </p:nvSpPr>
        <p:spPr>
          <a:xfrm>
            <a:off x="1274667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7_2#e74526884.choices?pid=9b7a1295b&amp;color=0,0,0&amp;vtp=1&amp;bbb=1&amp;zzd= 7"/>
          <p:cNvSpPr/>
          <p:nvPr/>
        </p:nvSpPr>
        <p:spPr>
          <a:xfrm>
            <a:off x="316220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7_2#e74526884.choices?pid=9b7a1295b&amp;color=0,0,0&amp;vtp=1&amp;bbb=1&amp;zzd= 7"/>
          <p:cNvSpPr/>
          <p:nvPr/>
        </p:nvSpPr>
        <p:spPr>
          <a:xfrm>
            <a:off x="351780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0_1#176cea382?pid=9b7a1295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下列对加点的词语的解释，不正确的一项是（3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1_1#176cea382.bracket?pid=9b7a1295b&amp;color=0,0,0&amp;vpa=17&amp;vtp=1"/>
          <p:cNvSpPr/>
          <p:nvPr/>
        </p:nvSpPr>
        <p:spPr>
          <a:xfrm>
            <a:off x="9157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0_2#176cea382.choices?pid=9b7a1295b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抑本其成败之迹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（考察，探究）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逸豫可以亡身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（安乐）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泣下沾襟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（流泪）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方其系燕父子以组（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绳索）</a:t>
            </a:r>
            <a:endParaRPr lang="en-US" altLang="zh-CN" sz="2800" dirty="0"/>
          </a:p>
        </p:txBody>
      </p:sp>
      <p:sp>
        <p:nvSpPr>
          <p:cNvPr id="5" name="QC_3_AS.22_1#176cea382?pid=9b7a1295b&amp;color=0,0,0&amp;vtp=1&amp;bbb=1"/>
          <p:cNvSpPr/>
          <p:nvPr/>
        </p:nvSpPr>
        <p:spPr>
          <a:xfrm>
            <a:off x="612648" y="370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C项，眼泪。</a:t>
            </a:r>
            <a:endParaRPr lang="en-US" altLang="zh-CN" sz="2800" dirty="0"/>
          </a:p>
        </p:txBody>
      </p:sp>
      <p:sp>
        <p:nvSpPr>
          <p:cNvPr id="6" name="QC_3_BD.20_2#176cea382.choices?pid=9b7a1295b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0_2#176cea382.choices?pid=9b7a1295b&amp;color=0,0,0&amp;vtp=1&amp;bbb=1&amp;zzd= 3"/>
          <p:cNvSpPr/>
          <p:nvPr/>
        </p:nvSpPr>
        <p:spPr>
          <a:xfrm>
            <a:off x="1274667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0_2#176cea382.choices?pid=9b7a1295b&amp;color=0,0,0&amp;vtp=1&amp;bbb=1&amp;zzd= 3"/>
          <p:cNvSpPr/>
          <p:nvPr/>
        </p:nvSpPr>
        <p:spPr>
          <a:xfrm>
            <a:off x="16302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0_2#176cea382.choices?pid=9b7a1295b&amp;color=0,0,0&amp;vtp=1&amp;bbb=1&amp;zzd= 5"/>
          <p:cNvSpPr/>
          <p:nvPr/>
        </p:nvSpPr>
        <p:spPr>
          <a:xfrm>
            <a:off x="1274667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0_2#176cea382.choices?pid=9b7a1295b&amp;color=0,0,0&amp;vtp=1&amp;bbb=1&amp;zzd= 7"/>
          <p:cNvSpPr/>
          <p:nvPr/>
        </p:nvSpPr>
        <p:spPr>
          <a:xfrm>
            <a:off x="378450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3_1#e65d7c66b?pid=9b7a1295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下列句子中的词语，没有词类活用现象的一项是（3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4_1#e65d7c66b.bracket?pid=9b7a1295b&amp;color=0,0,0&amp;vpa=18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3_2#e65d7c66b.choices?pid=9b7a1295b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忧劳可以兴国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逸豫可以亡身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一夫夜呼，乱者四应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岂得之难而失之易欤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负而前驱</a:t>
            </a:r>
            <a:endParaRPr lang="en-US" altLang="zh-CN" sz="2800" dirty="0"/>
          </a:p>
        </p:txBody>
      </p:sp>
      <p:sp>
        <p:nvSpPr>
          <p:cNvPr id="5" name="QC_3_AS.25_1#e65d7c66b?pid=9b7a1295b&amp;color=0,0,0&amp;vtp=1&amp;bbb=1&amp;hb=1"/>
          <p:cNvSpPr/>
          <p:nvPr/>
        </p:nvSpPr>
        <p:spPr>
          <a:xfrm>
            <a:off x="612648" y="243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A项，“兴”“亡”，使动用法。B项，“夜”，名词作状语；“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形容词作动词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。D项，“前”，名词作状语。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6_1#a14257bac?sp=1&amp;pid=9b7a1295b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加点词的意义和用法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3_BD.26_2#a14257bac?sp=1&amp;pid=9b7a1295b&amp;color=0,0,0&amp;vtp=1&amp;bbb=1"/>
          <p:cNvSpPr/>
          <p:nvPr/>
        </p:nvSpPr>
        <p:spPr>
          <a:xfrm>
            <a:off x="612648" y="180601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9448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而智勇多困于所溺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夫祸患常积于忽微</a:t>
            </a:r>
            <a:endParaRPr lang="en-US" altLang="zh-CN" sz="2800" dirty="0"/>
          </a:p>
        </p:txBody>
      </p:sp>
      <p:sp>
        <p:nvSpPr>
          <p:cNvPr id="4" name="QB_3_BD.26_3#a14257bac?sp=1&amp;pid=9b7a1295b&amp;color=0,0,0&amp;vtp=1&amp;bbb=1"/>
          <p:cNvSpPr/>
          <p:nvPr/>
        </p:nvSpPr>
        <p:spPr>
          <a:xfrm>
            <a:off x="612648" y="24180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9448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②岂得之难而失之易欤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岂独伶人也哉</a:t>
            </a:r>
            <a:endParaRPr lang="en-US" altLang="zh-CN" sz="2800" dirty="0"/>
          </a:p>
        </p:txBody>
      </p:sp>
      <p:sp>
        <p:nvSpPr>
          <p:cNvPr id="5" name="QB_3_BD.26_4#a14257bac?sp=1&amp;pid=9b7a1295b&amp;color=0,0,0&amp;vtp=1&amp;bbb=1"/>
          <p:cNvSpPr/>
          <p:nvPr/>
        </p:nvSpPr>
        <p:spPr>
          <a:xfrm>
            <a:off x="612648" y="303016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9448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与其所以失之者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尔其无忘乃父之志</a:t>
            </a:r>
            <a:endParaRPr lang="en-US" altLang="zh-CN" sz="2800" dirty="0"/>
          </a:p>
        </p:txBody>
      </p:sp>
      <p:sp>
        <p:nvSpPr>
          <p:cNvPr id="6" name="QB_3_BD.26_5#a14257bac?sp=1&amp;pid=9b7a1295b&amp;color=0,0,0&amp;vtp=1&amp;bbb=1"/>
          <p:cNvSpPr/>
          <p:nvPr/>
        </p:nvSpPr>
        <p:spPr>
          <a:xfrm>
            <a:off x="612648" y="3642245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9448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自然之理也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夫天者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人之始也</a:t>
            </a:r>
            <a:endParaRPr lang="en-US" altLang="zh-CN" sz="2800" dirty="0"/>
          </a:p>
        </p:txBody>
      </p:sp>
      <p:sp>
        <p:nvSpPr>
          <p:cNvPr id="7" name="QB_3_AN.27_1#a14257bac.blank?pid=9b7a1295b&amp;color=0,0,0&amp;vpa=19&amp;vtp=1&amp;bbb=1"/>
          <p:cNvSpPr/>
          <p:nvPr/>
        </p:nvSpPr>
        <p:spPr>
          <a:xfrm>
            <a:off x="7290467" y="43586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②④</a:t>
            </a:r>
            <a:endParaRPr lang="en-US" altLang="zh-CN" sz="2800" dirty="0"/>
          </a:p>
        </p:txBody>
      </p:sp>
      <p:sp>
        <p:nvSpPr>
          <p:cNvPr id="8" name="QB_3_AN.28_1#a14257bac.blank?pid=9b7a1295b&amp;color=0,0,0&amp;vpa=20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①③（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每空2分）</a:t>
            </a:r>
            <a:endParaRPr lang="en-US" altLang="zh-CN" sz="2800" dirty="0"/>
          </a:p>
        </p:txBody>
      </p:sp>
      <p:sp>
        <p:nvSpPr>
          <p:cNvPr id="9" name="QB_3_AS.29_1#a14257bac?pid=9b7a1295b&amp;color=0,0,0&amp;vtp=1&amp;bbb=1&amp;hb=1"/>
          <p:cNvSpPr/>
          <p:nvPr/>
        </p:nvSpPr>
        <p:spPr>
          <a:xfrm>
            <a:off x="612648" y="4254322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②均为语气副词，表示反问，难道。④均为助词，的。①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/介词，在。③代词，他/副词，表示祈使语气，一定。</a:t>
            </a:r>
            <a:endParaRPr lang="en-US" altLang="zh-CN" sz="2800" dirty="0"/>
          </a:p>
        </p:txBody>
      </p:sp>
      <p:sp>
        <p:nvSpPr>
          <p:cNvPr id="10" name="QB_3_BD.26_2#a14257bac?sp=1&amp;pid=9b7a1295b&amp;color=0,0,0&amp;vtp=1&amp;bbb=1&amp;zzd= 1"/>
          <p:cNvSpPr/>
          <p:nvPr/>
        </p:nvSpPr>
        <p:spPr>
          <a:xfrm>
            <a:off x="2905030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3_BD.26_2#a14257bac?sp=1&amp;pid=9b7a1295b&amp;color=0,0,0&amp;vtp=1&amp;bbb=1&amp;zzd= 1"/>
          <p:cNvSpPr/>
          <p:nvPr/>
        </p:nvSpPr>
        <p:spPr>
          <a:xfrm>
            <a:off x="8494935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3_BD.26_3#a14257bac?sp=1&amp;pid=9b7a1295b&amp;color=0,0,0&amp;vtp=1&amp;bbb=1&amp;zzd= 1"/>
          <p:cNvSpPr/>
          <p:nvPr/>
        </p:nvSpPr>
        <p:spPr>
          <a:xfrm>
            <a:off x="1127030" y="3065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3_BD.26_3#a14257bac?sp=1&amp;pid=9b7a1295b&amp;color=0,0,0&amp;vtp=1&amp;bbb=1&amp;zzd= 1"/>
          <p:cNvSpPr/>
          <p:nvPr/>
        </p:nvSpPr>
        <p:spPr>
          <a:xfrm>
            <a:off x="6716935" y="3065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3_BD.26_4#a14257bac?sp=1&amp;pid=9b7a1295b&amp;color=0,0,0&amp;vtp=1&amp;bbb=1&amp;zzd= 1"/>
          <p:cNvSpPr/>
          <p:nvPr/>
        </p:nvSpPr>
        <p:spPr>
          <a:xfrm>
            <a:off x="1482630" y="36778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26_4#a14257bac?sp=1&amp;pid=9b7a1295b&amp;color=0,0,0&amp;vtp=1&amp;bbb=1&amp;zzd= 1"/>
          <p:cNvSpPr/>
          <p:nvPr/>
        </p:nvSpPr>
        <p:spPr>
          <a:xfrm>
            <a:off x="7072535" y="36778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26_5#a14257bac?sp=1&amp;pid=9b7a1295b&amp;color=0,0,0&amp;vtp=1&amp;bbb=1&amp;zzd= 1"/>
          <p:cNvSpPr/>
          <p:nvPr/>
        </p:nvSpPr>
        <p:spPr>
          <a:xfrm>
            <a:off x="1838230" y="42899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26_5#a14257bac?sp=1&amp;pid=9b7a1295b&amp;color=0,0,0&amp;vtp=1&amp;bbb=1&amp;zzd= 1"/>
          <p:cNvSpPr/>
          <p:nvPr/>
        </p:nvSpPr>
        <p:spPr>
          <a:xfrm>
            <a:off x="8494935" y="42899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0_1#f1adcefb3?pid=9b7a1295b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判断正误。（3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T_4_BD.31_1#a55a37ae1?pid=f1adcefb3&amp;color=0,0,0&amp;vtp=1&amp;bbb=1"/>
          <p:cNvSpPr/>
          <p:nvPr/>
        </p:nvSpPr>
        <p:spPr>
          <a:xfrm>
            <a:off x="612648" y="10852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而身死国灭，为天下笑（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被动句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T_4_AN.32_1#a55a37ae1.bracket?pid=f1adcefb3&amp;color=0,0,0&amp;vpa=21&amp;vtp=1"/>
          <p:cNvSpPr/>
          <p:nvPr/>
        </p:nvSpPr>
        <p:spPr>
          <a:xfrm>
            <a:off x="6960267" y="1085231"/>
            <a:ext cx="4540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5" name="QT_4_BD.33_1#fa4cfbb5d?pid=f1adcefb3&amp;color=0,0,0&amp;vtp=1&amp;bbb=1"/>
          <p:cNvSpPr/>
          <p:nvPr/>
        </p:nvSpPr>
        <p:spPr>
          <a:xfrm>
            <a:off x="612648" y="169730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方其系燕父子以组（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定语后置句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T_4_AN.34_1#fa4cfbb5d.bracket?pid=f1adcefb3&amp;color=0,0,0&amp;vpa=22&amp;vtp=1"/>
          <p:cNvSpPr/>
          <p:nvPr/>
        </p:nvSpPr>
        <p:spPr>
          <a:xfrm>
            <a:off x="6884067" y="1697308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7" name="QT_4_AS.35_1#fa4cfbb5d?pid=f1adcefb3&amp;color=0,0,0&amp;vtp=1&amp;bbb=1"/>
          <p:cNvSpPr/>
          <p:nvPr/>
        </p:nvSpPr>
        <p:spPr>
          <a:xfrm>
            <a:off x="612648" y="2309385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状语后置句，“以组”是后置状语。</a:t>
            </a:r>
            <a:endParaRPr lang="en-US" altLang="zh-CN" sz="2800" dirty="0"/>
          </a:p>
        </p:txBody>
      </p:sp>
      <p:sp>
        <p:nvSpPr>
          <p:cNvPr id="8" name="QT_4_BD.36_1#0c66f8708?pid=f1adcefb3&amp;color=0,0,0&amp;vtp=1&amp;bbb=1"/>
          <p:cNvSpPr/>
          <p:nvPr/>
        </p:nvSpPr>
        <p:spPr>
          <a:xfrm>
            <a:off x="612648" y="2921462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而告以成功（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状语后置句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9" name="QT_4_AN.37_1#0c66f8708.bracket?pid=f1adcefb3&amp;color=0,0,0&amp;vpa=23&amp;vtp=1"/>
          <p:cNvSpPr/>
          <p:nvPr/>
        </p:nvSpPr>
        <p:spPr>
          <a:xfrm>
            <a:off x="5817266" y="2921462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10" name="QT_4_AS.38_1#0c66f8708?pid=f1adcefb3&amp;color=0,0,0&amp;vtp=1&amp;bbb=1"/>
          <p:cNvSpPr/>
          <p:nvPr/>
        </p:nvSpPr>
        <p:spPr>
          <a:xfrm>
            <a:off x="612648" y="353353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省略句，省略“之”。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9_1#5856c59dd?pid=9b7a1295b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下列对文中重要词语及其相关内容的解说，不正确的一项是（3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40_1#5856c59dd.bracket?pid=9b7a1295b&amp;color=0,0,0&amp;vpa=24&amp;vtp=1"/>
          <p:cNvSpPr/>
          <p:nvPr/>
        </p:nvSpPr>
        <p:spPr>
          <a:xfrm>
            <a:off x="902366" y="112166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39_2#5856c59dd.choices?pid=9b7a1295b&amp;color=0,0,0&amp;vtp=1&amp;bbb=1&amp;hb=1"/>
          <p:cNvSpPr/>
          <p:nvPr/>
        </p:nvSpPr>
        <p:spPr>
          <a:xfrm>
            <a:off x="612648" y="180601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告庙，天子或诸侯遇出巡、战争等重大事件而祭告祖庙。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“而皆背晋以归梁”与《苏武传》“尽归汉使路充国等”中的“归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“抑本其成败之迹”与《齐桓晋文之事》“抑为采色不足视于目与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“抑”，意思相同。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“举天下之豪杰”与《屈原列传》“举世混浊而我独清”中的“举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6173</Words>
  <Application>WPS 演示</Application>
  <PresentationFormat>宽屏</PresentationFormat>
  <Paragraphs>356</Paragraphs>
  <Slides>34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2025-04-01T09:24:00Z</dcterms:created>
  <dcterms:modified xsi:type="dcterms:W3CDTF">2025-09-02T09:34:58Z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4F26F8B5443F460BB686527B2E493D6D_12</vt:lpwstr>
  </property>
  <property fmtid="{D5CDD505-2E9C-101B-9397-08002B2CF9AE}" pid="3" name="KSOProductBuildVer">
    <vt:lpwstr>2052-12.1.0.22529</vt:lpwstr>
  </property>
</Properties>
</file>